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6"/>
  </p:notesMasterIdLst>
  <p:handoutMasterIdLst>
    <p:handoutMasterId r:id="rId27"/>
  </p:handoutMasterIdLst>
  <p:sldIdLst>
    <p:sldId id="280" r:id="rId5"/>
    <p:sldId id="256" r:id="rId6"/>
    <p:sldId id="257" r:id="rId7"/>
    <p:sldId id="258" r:id="rId8"/>
    <p:sldId id="260" r:id="rId9"/>
    <p:sldId id="272" r:id="rId10"/>
    <p:sldId id="271" r:id="rId11"/>
    <p:sldId id="259" r:id="rId12"/>
    <p:sldId id="263" r:id="rId13"/>
    <p:sldId id="264" r:id="rId14"/>
    <p:sldId id="262" r:id="rId15"/>
    <p:sldId id="273" r:id="rId16"/>
    <p:sldId id="265" r:id="rId17"/>
    <p:sldId id="266" r:id="rId18"/>
    <p:sldId id="274" r:id="rId19"/>
    <p:sldId id="276" r:id="rId20"/>
    <p:sldId id="267" r:id="rId21"/>
    <p:sldId id="270" r:id="rId22"/>
    <p:sldId id="268" r:id="rId23"/>
    <p:sldId id="275" r:id="rId24"/>
    <p:sldId id="279" r:id="rId25"/>
  </p:sldIdLst>
  <p:sldSz cx="9144000" cy="6858000" type="letter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810"/>
    <a:srgbClr val="6BCE00"/>
    <a:srgbClr val="251DF0"/>
    <a:srgbClr val="5E29EF"/>
    <a:srgbClr val="C031F6"/>
    <a:srgbClr val="FF0000"/>
    <a:srgbClr val="8000FF"/>
    <a:srgbClr val="66FFCC"/>
    <a:srgbClr val="FF008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1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0BBFB05F-20F1-4E57-894A-DD5F8D3BFA7A}" type="datetimeFigureOut">
              <a:rPr lang="en-US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1BC6960B-FC57-49E9-95FF-9F7741DC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42E8192-3CA8-4C9E-917F-EB92AE23B172}" type="datetimeFigureOut">
              <a:rPr lang="en-US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5D20D6-F1E8-4332-8FFC-FDD9926E3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2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AF4BD-70DB-4CDD-AC9E-D6631578DA9F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326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97ACB-50E4-40CD-A6E5-E8E70CD7A325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B62FC-7CBC-40C2-91A7-C0617F306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1EC2CE-BE16-4C65-AD43-CDC30FD742E9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27879-A7CA-4AF7-9116-194C2813C8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8AC10-E906-4D81-92DE-21CD2A15F62E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F6732-D349-43B3-9AB6-C8B2F3C23C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22F32-EC97-424E-B511-5C64A599DF83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81230-82FA-49A5-9449-4F23FBA98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371AE-7059-4791-A8AC-1BD77ACC91AC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76AC6-800A-445B-A2EC-DEC06840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77DA2-3CC2-43CE-A5B1-DA683D08FF43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F03A-95C4-46B1-973F-CD50E0BC8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8C20D-1918-4867-9AC5-DC2A4C0246AB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E826D-F829-4293-B3E4-FBEBCDA6F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84FB4-A174-4B34-ADD7-6DEAAAE2800D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8400E-7CC9-41DA-9E58-95041744D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4DAC0-AA2C-40AA-AFC8-B241F8A3455A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C51B1-F32F-45B9-942F-3023B238D2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F71EB-6E65-4FFB-BE1E-1178227EF06C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2DF2-B219-4118-B370-CAC6524ED5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90B39-94CD-4A91-959C-09ACB36076D9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67CA3-3FC3-45C5-A2F3-E64B81768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09A0C6-A714-4654-9190-5C1C2DE62066}" type="datetimeFigureOut">
              <a:rPr lang="en-US" smtClean="0"/>
              <a:pPr>
                <a:defRPr/>
              </a:pPr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C39D6E-35F9-4AF7-9DBB-9834A2749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WHgJU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msvolunteers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ms.k12.nc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robinson.attendance@cms.k12.nc.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http://bit.ly/WHgJUR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Rules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149810"/>
                </a:solidFill>
              </a:rPr>
              <a:t>The Rules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solidFill>
                  <a:srgbClr val="149810"/>
                </a:solidFill>
              </a:rPr>
              <a:t>Drop off items</a:t>
            </a:r>
          </a:p>
          <a:p>
            <a:pPr lvl="1" eaLnBrk="1" hangingPunct="1"/>
            <a:r>
              <a:rPr lang="en-US" dirty="0" smtClean="0">
                <a:solidFill>
                  <a:srgbClr val="149810"/>
                </a:solidFill>
              </a:rPr>
              <a:t>Items may be dropped off @ Welcome Desk</a:t>
            </a:r>
          </a:p>
          <a:p>
            <a:pPr lvl="1" eaLnBrk="1" hangingPunct="1"/>
            <a:r>
              <a:rPr lang="en-US" dirty="0" smtClean="0">
                <a:solidFill>
                  <a:srgbClr val="149810"/>
                </a:solidFill>
              </a:rPr>
              <a:t>Label items</a:t>
            </a:r>
          </a:p>
          <a:p>
            <a:pPr lvl="1" eaLnBrk="1" hangingPunct="1"/>
            <a:r>
              <a:rPr lang="en-US" dirty="0" smtClean="0">
                <a:solidFill>
                  <a:srgbClr val="149810"/>
                </a:solidFill>
              </a:rPr>
              <a:t>Remind your student to bring their early dismissal note to the welcome desk in the morning.</a:t>
            </a:r>
          </a:p>
          <a:p>
            <a:pPr lvl="1" eaLnBrk="1" hangingPunct="1"/>
            <a:r>
              <a:rPr lang="en-US" dirty="0" smtClean="0">
                <a:solidFill>
                  <a:srgbClr val="149810"/>
                </a:solidFill>
              </a:rPr>
              <a:t>Students are only called to the Welcome Desk in the afternoon.  If your child forgets something (i.e. lunch, homework, </a:t>
            </a:r>
            <a:r>
              <a:rPr lang="en-US" dirty="0" err="1" smtClean="0">
                <a:solidFill>
                  <a:srgbClr val="149810"/>
                </a:solidFill>
              </a:rPr>
              <a:t>pe</a:t>
            </a:r>
            <a:r>
              <a:rPr lang="en-US" dirty="0" smtClean="0">
                <a:solidFill>
                  <a:srgbClr val="149810"/>
                </a:solidFill>
              </a:rPr>
              <a:t> uniform) please remind to look at Welcome Desk as they walk by on way to lunch.</a:t>
            </a:r>
          </a:p>
          <a:p>
            <a:pPr lvl="1" eaLnBrk="1" hangingPunct="1"/>
            <a:r>
              <a:rPr lang="en-US" dirty="0" smtClean="0">
                <a:solidFill>
                  <a:srgbClr val="149810"/>
                </a:solidFill>
              </a:rPr>
              <a:t>We do have a security camera in place, please be patient!</a:t>
            </a:r>
          </a:p>
          <a:p>
            <a:pPr lvl="1" eaLnBrk="1" hangingPunct="1"/>
            <a:endParaRPr lang="en-US" dirty="0" smtClean="0">
              <a:solidFill>
                <a:srgbClr val="14981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4800"/>
            <a:ext cx="3251200" cy="2026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Rules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543800" cy="437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1859C"/>
                </a:solidFill>
              </a:rPr>
              <a:t>Carpool	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31859C"/>
                </a:solidFill>
              </a:rPr>
              <a:t>2</a:t>
            </a:r>
            <a:r>
              <a:rPr lang="en-US" baseline="30000" dirty="0" smtClean="0">
                <a:solidFill>
                  <a:srgbClr val="31859C"/>
                </a:solidFill>
              </a:rPr>
              <a:t>nd</a:t>
            </a:r>
            <a:r>
              <a:rPr lang="en-US" dirty="0" smtClean="0">
                <a:solidFill>
                  <a:srgbClr val="31859C"/>
                </a:solidFill>
              </a:rPr>
              <a:t> driveway from either direction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31859C"/>
                </a:solidFill>
              </a:rPr>
              <a:t>2 lines, alternate merge at the turn – AM &amp; PM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31859C"/>
                </a:solidFill>
              </a:rPr>
              <a:t>Drop off only @ front of the building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31859C"/>
                </a:solidFill>
              </a:rPr>
              <a:t>Pull ALL the way forward before dropping off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31859C"/>
                </a:solidFill>
              </a:rPr>
              <a:t>NO CELL PHONES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31859C"/>
                </a:solidFill>
              </a:rPr>
              <a:t>The sun in morning is difficult – use caution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8420100" cy="54991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667000" y="2209800"/>
            <a:ext cx="4114800" cy="762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2362200"/>
            <a:ext cx="4114800" cy="762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515100" y="3314700"/>
            <a:ext cx="3810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334000" y="3429000"/>
            <a:ext cx="10668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57800" y="3581400"/>
            <a:ext cx="45720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96000" y="4038600"/>
            <a:ext cx="8382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6552406" y="3201194"/>
            <a:ext cx="1067594" cy="1516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29000"/>
            <a:ext cx="1651000" cy="3198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4800"/>
            <a:ext cx="1600200" cy="1600200"/>
          </a:xfrm>
          <a:prstGeom prst="rect">
            <a:avLst/>
          </a:prstGeom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Dress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short or revealing clothing.  Skirts, dresses and shorts should end </a:t>
            </a:r>
            <a:r>
              <a:rPr lang="en-US" sz="2400" b="1" dirty="0" smtClean="0"/>
              <a:t>no more than 2 inches above the knees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shirts exposing the stomach, excessively tight tops or off the shoulder tops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low cut or revealing tank tops or shirts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Sleeveless tops must be at least 3 fingers wide at straps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visible under garments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offensive/gang related graphics or slogans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extreme hair color (bright red, yellow, green, purple, blue)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headgear (scarves, caps, hoods, etc)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facial piercings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Flip flops are permitted, but must have sneakers for PE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Lunch detention	</a:t>
            </a:r>
          </a:p>
          <a:p>
            <a:pPr lvl="1" eaLnBrk="1" hangingPunct="1"/>
            <a:r>
              <a:rPr lang="en-US" dirty="0" smtClean="0"/>
              <a:t>For minor infractions – talking in class, missed homework, 3 unexcused </a:t>
            </a:r>
            <a:r>
              <a:rPr lang="en-US" dirty="0" err="1" smtClean="0"/>
              <a:t>tardies</a:t>
            </a:r>
            <a:r>
              <a:rPr lang="en-US" dirty="0" smtClean="0"/>
              <a:t>, etc.</a:t>
            </a:r>
          </a:p>
          <a:p>
            <a:pPr lvl="1" eaLnBrk="1" hangingPunct="1"/>
            <a:r>
              <a:rPr lang="en-US" dirty="0" smtClean="0"/>
              <a:t>Kids get lunch, sit at an assigned table and work on homework/just eat if infraction is not homework related.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28600"/>
            <a:ext cx="2628900" cy="196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3390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-228600"/>
            <a:ext cx="25908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3290">
            <a:off x="6575102" y="230721"/>
            <a:ext cx="2560724" cy="1401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"/>
            <a:ext cx="22606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BYOT</a:t>
            </a:r>
            <a:br>
              <a:rPr lang="en-US" dirty="0" smtClean="0"/>
            </a:br>
            <a:r>
              <a:rPr lang="en-US" dirty="0" smtClean="0"/>
              <a:t>Bring Your Own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66900"/>
            <a:ext cx="8229600" cy="47164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Appropriate use of student personal devices are outlined in the JMR BYOT Policy.</a:t>
            </a:r>
          </a:p>
          <a:p>
            <a:r>
              <a:rPr lang="en-US" dirty="0" smtClean="0"/>
              <a:t>BYOT Policy is located on school website.</a:t>
            </a:r>
          </a:p>
          <a:p>
            <a:r>
              <a:rPr lang="en-US" dirty="0" smtClean="0"/>
              <a:t>Students will receive a copy to sign.  Students will not be able to use personal devices until signed document is returned to homeroom teacher.</a:t>
            </a:r>
          </a:p>
          <a:p>
            <a:r>
              <a:rPr lang="en-US" dirty="0" smtClean="0"/>
              <a:t>Consequences for non-compliance outlined in policy.</a:t>
            </a:r>
          </a:p>
          <a:p>
            <a:r>
              <a:rPr lang="en-US" dirty="0" smtClean="0"/>
              <a:t>Students can keep technology in locker until needed.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Languages…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SEM-R</a:t>
            </a:r>
          </a:p>
          <a:p>
            <a:r>
              <a:rPr lang="en-US" dirty="0" smtClean="0"/>
              <a:t>Recharge</a:t>
            </a:r>
          </a:p>
          <a:p>
            <a:r>
              <a:rPr lang="en-US" dirty="0" smtClean="0"/>
              <a:t>Intramurals</a:t>
            </a:r>
          </a:p>
          <a:p>
            <a:r>
              <a:rPr lang="en-US" dirty="0" smtClean="0"/>
              <a:t>EC-Exceptional Children</a:t>
            </a:r>
          </a:p>
          <a:p>
            <a:r>
              <a:rPr lang="en-US" dirty="0" smtClean="0"/>
              <a:t>ESL-English as a Second Language</a:t>
            </a:r>
          </a:p>
          <a:p>
            <a:r>
              <a:rPr lang="en-US" dirty="0" smtClean="0"/>
              <a:t>AAP-Academic Assistant Program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86200"/>
            <a:ext cx="1447800" cy="1857279"/>
          </a:xfrm>
          <a:prstGeom prst="rect">
            <a:avLst/>
          </a:prstGeom>
        </p:spPr>
      </p:pic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Charger Challenge – annual giving campaign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Funds additional teaching materials, I-pads &amp; peripherals, software  updates,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Corporate matching is a BIG part of our campaign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Easy Money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Trash for Treasure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Corporate rebates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err="1" smtClean="0"/>
              <a:t>Relink</a:t>
            </a:r>
            <a:r>
              <a:rPr lang="en-US" sz="1700" dirty="0" smtClean="0"/>
              <a:t> VIC – school  #4940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Target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dirty="0" smtClean="0"/>
              <a:t>Bi-Lo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Fall and Spring student events – </a:t>
            </a:r>
            <a:r>
              <a:rPr lang="en-US" sz="2000" dirty="0" err="1" smtClean="0"/>
              <a:t>Rocktoberfest</a:t>
            </a:r>
            <a:r>
              <a:rPr lang="en-US" sz="2000" dirty="0" smtClean="0"/>
              <a:t>, </a:t>
            </a:r>
            <a:r>
              <a:rPr lang="en-US" sz="2000" dirty="0" err="1" smtClean="0"/>
              <a:t>Rec</a:t>
            </a:r>
            <a:r>
              <a:rPr lang="en-US" sz="2000" dirty="0" smtClean="0"/>
              <a:t> 4 Tech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0"/>
            <a:ext cx="1250950" cy="1159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1250950" cy="11596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CC"/>
                </a:solidFill>
              </a:rPr>
              <a:t>The Activities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8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80"/>
                </a:solidFill>
              </a:rPr>
              <a:t>While CMS prohibits 6</a:t>
            </a:r>
            <a:r>
              <a:rPr lang="en-US" sz="2400" baseline="30000" dirty="0" smtClean="0">
                <a:solidFill>
                  <a:srgbClr val="FF0080"/>
                </a:solidFill>
              </a:rPr>
              <a:t>th</a:t>
            </a:r>
            <a:r>
              <a:rPr lang="en-US" sz="2400" dirty="0" smtClean="0">
                <a:solidFill>
                  <a:srgbClr val="FF0080"/>
                </a:solidFill>
              </a:rPr>
              <a:t> graders from participating in sports, there are plenty of opportunities for them to get involved at JMR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YCI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Musical – 1</a:t>
            </a:r>
            <a:r>
              <a:rPr lang="en-US" sz="2000" baseline="30000" dirty="0" smtClean="0">
                <a:solidFill>
                  <a:srgbClr val="FF0080"/>
                </a:solidFill>
              </a:rPr>
              <a:t>st</a:t>
            </a:r>
            <a:r>
              <a:rPr lang="en-US" sz="2000" dirty="0" smtClean="0">
                <a:solidFill>
                  <a:srgbClr val="FF0080"/>
                </a:solidFill>
              </a:rPr>
              <a:t> semester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Encore Singers – 2</a:t>
            </a:r>
            <a:r>
              <a:rPr lang="en-US" sz="2000" baseline="30000" dirty="0" smtClean="0">
                <a:solidFill>
                  <a:srgbClr val="FF0080"/>
                </a:solidFill>
              </a:rPr>
              <a:t>nd</a:t>
            </a:r>
            <a:r>
              <a:rPr lang="en-US" sz="2000" dirty="0" smtClean="0">
                <a:solidFill>
                  <a:srgbClr val="FF0080"/>
                </a:solidFill>
              </a:rPr>
              <a:t> semester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Science Olympiad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Math Counts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Chess Club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Shakespeare Recitation – Dec thru Feb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Girls on the Track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Apply for NJHS in May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The Quill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Twelve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80"/>
                </a:solidFill>
              </a:rPr>
              <a:t>Art Showcase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/>
              <a:t>	</a:t>
            </a:r>
          </a:p>
          <a:p>
            <a:pPr lvl="1">
              <a:lnSpc>
                <a:spcPct val="80000"/>
              </a:lnSpc>
              <a:buNone/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66FF"/>
                </a:solidFill>
              </a:rPr>
              <a:t>NCASA-North Carolina Association for Scholastic Activities</a:t>
            </a:r>
          </a:p>
          <a:p>
            <a:r>
              <a:rPr lang="en-US" dirty="0" smtClean="0">
                <a:solidFill>
                  <a:srgbClr val="6666FF"/>
                </a:solidFill>
              </a:rPr>
              <a:t>	We are the 1</a:t>
            </a:r>
            <a:r>
              <a:rPr lang="en-US" baseline="30000" dirty="0" smtClean="0">
                <a:solidFill>
                  <a:srgbClr val="6666FF"/>
                </a:solidFill>
              </a:rPr>
              <a:t>st</a:t>
            </a:r>
            <a:r>
              <a:rPr lang="en-US" dirty="0" smtClean="0">
                <a:solidFill>
                  <a:srgbClr val="6666FF"/>
                </a:solidFill>
              </a:rPr>
              <a:t> in the state</a:t>
            </a:r>
            <a:r>
              <a:rPr lang="en-US" dirty="0">
                <a:solidFill>
                  <a:srgbClr val="6666FF"/>
                </a:solidFill>
              </a:rPr>
              <a:t> </a:t>
            </a:r>
            <a:r>
              <a:rPr lang="en-US" dirty="0" smtClean="0">
                <a:solidFill>
                  <a:srgbClr val="6666FF"/>
                </a:solidFill>
              </a:rPr>
              <a:t>for 2 years in a row!!!!</a:t>
            </a:r>
            <a:endParaRPr lang="en-US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4648200"/>
            <a:ext cx="3022600" cy="2679700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</a:rPr>
              <a:t>Volunteer opportunities – sign up via volunteer form in parent pack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</a:rPr>
              <a:t>SLT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984807"/>
                </a:solidFill>
              </a:rPr>
              <a:t>PTA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Board – on website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984807"/>
                </a:solidFill>
              </a:rPr>
              <a:t>Committees – Need your participation/help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sz="1700" dirty="0" smtClean="0">
                <a:solidFill>
                  <a:srgbClr val="984807"/>
                </a:solidFill>
              </a:rPr>
              <a:t>Media Center 	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sz="1700" dirty="0" smtClean="0">
                <a:solidFill>
                  <a:srgbClr val="984807"/>
                </a:solidFill>
              </a:rPr>
              <a:t>Welcome Desk </a:t>
            </a:r>
          </a:p>
          <a:p>
            <a:pPr lvl="3" eaLnBrk="1" hangingPunct="1">
              <a:lnSpc>
                <a:spcPct val="80000"/>
              </a:lnSpc>
              <a:buFontTx/>
              <a:buChar char="•"/>
            </a:pPr>
            <a:r>
              <a:rPr lang="en-US" sz="1700" dirty="0" smtClean="0">
                <a:solidFill>
                  <a:srgbClr val="984807"/>
                </a:solidFill>
              </a:rPr>
              <a:t>Cafeteria Monitors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en-US" sz="1700" dirty="0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886200" y="3505200"/>
            <a:ext cx="4114800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/>
            <a:endParaRPr lang="en-US" sz="1700" dirty="0" smtClean="0">
              <a:solidFill>
                <a:srgbClr val="984807"/>
              </a:solidFill>
              <a:latin typeface="Calibri" pitchFamily="34" charset="0"/>
            </a:endParaRPr>
          </a:p>
          <a:p>
            <a:pPr marL="1714500" lvl="3" indent="-342900">
              <a:buFontTx/>
              <a:buChar char="•"/>
            </a:pPr>
            <a:r>
              <a:rPr lang="en-US" sz="1700" dirty="0">
                <a:solidFill>
                  <a:srgbClr val="984807"/>
                </a:solidFill>
                <a:latin typeface="Calibri" pitchFamily="34" charset="0"/>
              </a:rPr>
              <a:t>Hospitality</a:t>
            </a:r>
          </a:p>
          <a:p>
            <a:pPr marL="1714500" lvl="3" indent="-342900">
              <a:buFontTx/>
              <a:buChar char="•"/>
            </a:pPr>
            <a:r>
              <a:rPr lang="en-US" sz="1700" dirty="0">
                <a:solidFill>
                  <a:srgbClr val="984807"/>
                </a:solidFill>
                <a:latin typeface="Calibri" pitchFamily="34" charset="0"/>
              </a:rPr>
              <a:t>Book Fair</a:t>
            </a:r>
          </a:p>
          <a:p>
            <a:pPr marL="1714500" lvl="3" indent="-342900">
              <a:buFontTx/>
              <a:buChar char="•"/>
            </a:pPr>
            <a:r>
              <a:rPr lang="en-US" sz="1700" dirty="0" smtClean="0">
                <a:solidFill>
                  <a:srgbClr val="984807"/>
                </a:solidFill>
                <a:latin typeface="Calibri" pitchFamily="34" charset="0"/>
              </a:rPr>
              <a:t>8th </a:t>
            </a:r>
            <a:r>
              <a:rPr lang="en-US" sz="1700" dirty="0">
                <a:solidFill>
                  <a:srgbClr val="984807"/>
                </a:solidFill>
                <a:latin typeface="Calibri" pitchFamily="34" charset="0"/>
              </a:rPr>
              <a:t>Grade Celebration</a:t>
            </a:r>
          </a:p>
          <a:p>
            <a:pPr marL="1714500" lvl="3" indent="-342900">
              <a:buFontTx/>
              <a:buChar char="•"/>
            </a:pPr>
            <a:r>
              <a:rPr lang="en-US" sz="1700" dirty="0">
                <a:solidFill>
                  <a:srgbClr val="984807"/>
                </a:solidFill>
                <a:latin typeface="Calibri" pitchFamily="34" charset="0"/>
              </a:rPr>
              <a:t>Copy Shop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"/>
            <a:ext cx="2743200" cy="1131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2743200" cy="11318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12500" b="1" dirty="0" smtClean="0">
                <a:solidFill>
                  <a:srgbClr val="149810"/>
                </a:solidFill>
              </a:rPr>
              <a:t>JMR 101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 anchor="t"/>
          <a:lstStyle/>
          <a:p>
            <a:pPr eaLnBrk="1" hangingPunct="1"/>
            <a:r>
              <a:rPr lang="en-US" sz="6000" dirty="0" smtClean="0">
                <a:solidFill>
                  <a:srgbClr val="0000FF"/>
                </a:solidFill>
              </a:rPr>
              <a:t>August 28, 2014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67" dirty="0" smtClean="0"/>
              <a:t>Register To Volunteer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hlinkClick r:id="rId2"/>
              </a:rPr>
              <a:t>www.cmsvolunteers.com</a:t>
            </a:r>
            <a:endParaRPr lang="en-US" sz="4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0"/>
            <a:ext cx="2235200" cy="363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en-US" sz="7400" b="1" dirty="0" smtClean="0">
                <a:solidFill>
                  <a:srgbClr val="C031F6"/>
                </a:solidFill>
              </a:rPr>
              <a:t>Breathe,</a:t>
            </a:r>
            <a:r>
              <a:rPr lang="en-US" sz="7400" b="1" dirty="0" smtClean="0"/>
              <a:t/>
            </a:r>
            <a:br>
              <a:rPr lang="en-US" sz="7400" b="1" dirty="0" smtClean="0"/>
            </a:br>
            <a:r>
              <a:rPr lang="en-US" sz="7400" b="1" dirty="0" smtClean="0">
                <a:solidFill>
                  <a:srgbClr val="5E29EF"/>
                </a:solidFill>
              </a:rPr>
              <a:t>Be Calm,</a:t>
            </a:r>
            <a:r>
              <a:rPr lang="en-US" sz="7400" b="1" dirty="0" smtClean="0"/>
              <a:t/>
            </a:r>
            <a:br>
              <a:rPr lang="en-US" sz="7400" b="1" dirty="0" smtClean="0"/>
            </a:br>
            <a:r>
              <a:rPr lang="en-US" sz="7400" b="1" dirty="0" smtClean="0">
                <a:solidFill>
                  <a:srgbClr val="251DF0"/>
                </a:solidFill>
              </a:rPr>
              <a:t>Trust Us!</a:t>
            </a:r>
            <a:endParaRPr lang="en-US" sz="7400" b="1" dirty="0">
              <a:solidFill>
                <a:srgbClr val="251D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Great Teachers!</a:t>
            </a:r>
          </a:p>
          <a:p>
            <a:pPr lvl="1" eaLnBrk="1" hangingPunct="1"/>
            <a:r>
              <a:rPr lang="en-US" smtClean="0"/>
              <a:t>100% Highly Qualified</a:t>
            </a:r>
          </a:p>
          <a:p>
            <a:pPr lvl="1" eaLnBrk="1" hangingPunct="1"/>
            <a:r>
              <a:rPr lang="en-US" smtClean="0"/>
              <a:t>33% National Board Certified</a:t>
            </a:r>
          </a:p>
          <a:p>
            <a:pPr lvl="1" eaLnBrk="1" hangingPunct="1"/>
            <a:r>
              <a:rPr lang="en-US" smtClean="0"/>
              <a:t>43% Graduate Degrees</a:t>
            </a:r>
          </a:p>
          <a:p>
            <a:pPr lvl="1" eaLnBrk="1" hangingPunct="1"/>
            <a:r>
              <a:rPr lang="en-US" smtClean="0"/>
              <a:t>13.6 Average Years of Experience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Front Office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Principal – Mike </a:t>
            </a:r>
            <a:r>
              <a:rPr lang="en-US" sz="2400" dirty="0" err="1" smtClean="0"/>
              <a:t>Miliote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Assistant Principals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Alison </a:t>
            </a:r>
            <a:r>
              <a:rPr lang="en-US" sz="1800" dirty="0" err="1" smtClean="0"/>
              <a:t>Fisch</a:t>
            </a:r>
            <a:r>
              <a:rPr lang="en-US" sz="1800" dirty="0" smtClean="0"/>
              <a:t> –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Fredericka Green –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Amy Burton –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</a:t>
            </a:r>
          </a:p>
          <a:p>
            <a:pPr lvl="2" eaLnBrk="1" hangingPunct="1">
              <a:lnSpc>
                <a:spcPct val="80000"/>
              </a:lnSpc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Guidance Counselors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Shari </a:t>
            </a:r>
            <a:r>
              <a:rPr lang="en-US" sz="1800" dirty="0" err="1" smtClean="0"/>
              <a:t>Cockerham</a:t>
            </a:r>
            <a:r>
              <a:rPr lang="en-US" sz="1800" dirty="0" smtClean="0"/>
              <a:t> –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Maria McCourt – 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Gigi </a:t>
            </a:r>
            <a:r>
              <a:rPr lang="en-US" sz="1800" dirty="0" err="1" smtClean="0"/>
              <a:t>Jenouri</a:t>
            </a:r>
            <a:r>
              <a:rPr lang="en-US" sz="1800" dirty="0" smtClean="0"/>
              <a:t> –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</a:t>
            </a:r>
          </a:p>
          <a:p>
            <a:pPr lvl="2"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Other admin/support staff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Diane Dixon– front desk secretary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Amy </a:t>
            </a:r>
            <a:r>
              <a:rPr lang="en-US" sz="1800" dirty="0" err="1" smtClean="0"/>
              <a:t>Boguski</a:t>
            </a:r>
            <a:r>
              <a:rPr lang="en-US" sz="1800" dirty="0" smtClean="0"/>
              <a:t> – registrar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Tammy Smith – financial secretary	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Vikki Earnhardt - attendance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en-US" sz="1500" dirty="0" smtClean="0"/>
          </a:p>
          <a:p>
            <a:pPr lvl="2" eaLnBrk="1" hangingPunct="1">
              <a:lnSpc>
                <a:spcPct val="80000"/>
              </a:lnSpc>
            </a:pPr>
            <a:endParaRPr lang="en-US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019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Communications</a:t>
            </a:r>
          </a:p>
          <a:p>
            <a:pPr lvl="1" eaLnBrk="1" hangingPunct="1"/>
            <a:r>
              <a:rPr lang="en-US" dirty="0" smtClean="0"/>
              <a:t>No printed newsletter home!!</a:t>
            </a:r>
          </a:p>
          <a:p>
            <a:pPr lvl="1" eaLnBrk="1" hangingPunct="1"/>
            <a:r>
              <a:rPr lang="en-US" dirty="0" smtClean="0"/>
              <a:t>Website –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www.cms.k12.nc.us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dirty="0" smtClean="0"/>
              <a:t>Charger Chatter – weekly online newsletter</a:t>
            </a:r>
          </a:p>
          <a:p>
            <a:pPr lvl="1" eaLnBrk="1" hangingPunct="1"/>
            <a:r>
              <a:rPr lang="en-US" dirty="0" err="1" smtClean="0"/>
              <a:t>ListServ</a:t>
            </a:r>
            <a:r>
              <a:rPr lang="en-US" dirty="0" smtClean="0"/>
              <a:t> – by grade</a:t>
            </a:r>
          </a:p>
          <a:p>
            <a:pPr lvl="2" eaLnBrk="1" hangingPunct="1"/>
            <a:r>
              <a:rPr lang="en-US" dirty="0" smtClean="0"/>
              <a:t>Register at the JMR website, Parent Info tab</a:t>
            </a:r>
          </a:p>
          <a:p>
            <a:pPr lvl="1" eaLnBrk="1" hangingPunct="1"/>
            <a:r>
              <a:rPr lang="en-US" dirty="0" err="1" smtClean="0"/>
              <a:t>ConnectEd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Facebook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Twitter </a:t>
            </a:r>
            <a:endParaRPr lang="en-US" u="sng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u="sng" dirty="0" smtClean="0">
                <a:solidFill>
                  <a:srgbClr val="0000FF"/>
                </a:solidFill>
              </a:rPr>
              <a:t>M</a:t>
            </a:r>
          </a:p>
          <a:p>
            <a:pPr lvl="1" eaLnBrk="1" hangingPunct="1">
              <a:buNone/>
            </a:pPr>
            <a:endParaRPr lang="en-US" u="sng" dirty="0" smtClean="0">
              <a:solidFill>
                <a:srgbClr val="0000FF"/>
              </a:solidFill>
            </a:endParaRPr>
          </a:p>
          <a:p>
            <a:pPr lvl="1" eaLnBrk="1" hangingPunct="1">
              <a:buNone/>
            </a:pPr>
            <a:endParaRPr lang="en-US" u="sng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u="sng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u="sng" dirty="0" smtClean="0">
              <a:solidFill>
                <a:srgbClr val="0000FF"/>
              </a:solidFill>
            </a:endParaRPr>
          </a:p>
          <a:p>
            <a:pPr lvl="1" eaLnBrk="1" hangingPunct="1"/>
            <a:endParaRPr lang="en-US" dirty="0" smtClean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5638800"/>
            <a:ext cx="3505200" cy="715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57200"/>
            <a:ext cx="1920528" cy="1932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27500"/>
            <a:ext cx="2984500" cy="2730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008000">
                <a:alpha val="62000"/>
              </a:srgbClr>
            </a:gs>
            <a:gs pos="96000">
              <a:srgbClr val="FFFFFF"/>
            </a:gs>
            <a:gs pos="57000">
              <a:srgbClr val="3366FF">
                <a:alpha val="67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Informed about Your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School </a:t>
            </a:r>
          </a:p>
          <a:p>
            <a:pPr lvl="1"/>
            <a:r>
              <a:rPr lang="en-US" dirty="0" smtClean="0"/>
              <a:t>CMS Website</a:t>
            </a:r>
          </a:p>
          <a:p>
            <a:pPr lvl="1"/>
            <a:r>
              <a:rPr lang="en-US" dirty="0" smtClean="0"/>
              <a:t>Parents Tab</a:t>
            </a:r>
          </a:p>
          <a:p>
            <a:pPr lvl="1"/>
            <a:r>
              <a:rPr lang="en-US" dirty="0" smtClean="0"/>
              <a:t>Parent Portal</a:t>
            </a:r>
          </a:p>
          <a:p>
            <a:pPr lvl="1"/>
            <a:r>
              <a:rPr lang="en-US" dirty="0" err="1" smtClean="0"/>
              <a:t>PowerSchool</a:t>
            </a:r>
            <a:r>
              <a:rPr lang="en-US" dirty="0" smtClean="0"/>
              <a:t> Parent Portal (create an account)</a:t>
            </a:r>
          </a:p>
          <a:p>
            <a:r>
              <a:rPr lang="en-US" dirty="0" smtClean="0"/>
              <a:t>Conferences</a:t>
            </a:r>
          </a:p>
          <a:p>
            <a:r>
              <a:rPr lang="en-US" dirty="0" smtClean="0"/>
              <a:t>Teacher Websites</a:t>
            </a:r>
          </a:p>
          <a:p>
            <a:r>
              <a:rPr lang="en-US" dirty="0" smtClean="0"/>
              <a:t>Tutoring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5302988"/>
            <a:ext cx="2057400" cy="1555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89346">
            <a:off x="378361" y="4864626"/>
            <a:ext cx="2033111" cy="1522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Calvary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65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Each grade is divided into teams. The teams consist of a science and social studies teacher and two language arts and two math teachers.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– Colts, Broncos and Mustangs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– Blazers and Rangers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– Mavericks and Thoroughbreds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5105400"/>
            <a:ext cx="2609850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Volunteer Run Welcome Desk </a:t>
            </a:r>
          </a:p>
          <a:p>
            <a:pPr lvl="1" eaLnBrk="1" hangingPunct="1"/>
            <a:r>
              <a:rPr lang="en-US" dirty="0" smtClean="0"/>
              <a:t>The heartbeat of the school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3" descr="MC900366618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048000"/>
            <a:ext cx="2819400" cy="29222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Late Arrival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Tardy bell is 8:10am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Any child arriving after 8:10 MUST be accompanied in by a parent and signed in at the Welcome Desk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Early Dismissal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Child MUST bring a note to Welcome Desk that morning stating when/why leaving early.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Child receives early dismissal note to take to appropriate teacher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Child must manage getting to Welcome Desk on time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NO calls made to classroom to get child out of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Parent picking up child must show photo 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Children returning to school must have parent sign them back in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Latest early dismissal is </a:t>
            </a:r>
            <a:r>
              <a:rPr lang="en-US" sz="1800" u="sng" dirty="0" smtClean="0"/>
              <a:t>2:45 pm</a:t>
            </a:r>
          </a:p>
          <a:p>
            <a:pPr>
              <a:lnSpc>
                <a:spcPct val="80000"/>
              </a:lnSpc>
            </a:pPr>
            <a:endParaRPr lang="en-US" sz="1800" u="sng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Absence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Contact school via email </a:t>
            </a:r>
            <a:r>
              <a:rPr lang="en-US" sz="1800" dirty="0" smtClean="0">
                <a:hlinkClick r:id="rId2"/>
              </a:rPr>
              <a:t>robinson.attendance@cms.k12.nc.us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Will get a Connect Ed call from attendance office if nothing is done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Will be marked as unexcused if no contact by parent to school</a:t>
            </a:r>
          </a:p>
          <a:p>
            <a:pPr lvl="1" eaLnBrk="1" hangingPunct="1">
              <a:lnSpc>
                <a:spcPct val="80000"/>
              </a:lnSpc>
            </a:pPr>
            <a:endParaRPr lang="en-US" sz="1500" u="sng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3716740"/>
            <a:ext cx="2032000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DocumentCategory xmlns="4795fd2d-ad88-4e8e-bba1-ad31fb4834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6498AB283B344B51547C3D8CCD326" ma:contentTypeVersion="2" ma:contentTypeDescription="Create a new document." ma:contentTypeScope="" ma:versionID="318600b85df4762c6f63f9bca0ff6415">
  <xsd:schema xmlns:xsd="http://www.w3.org/2001/XMLSchema" xmlns:p="http://schemas.microsoft.com/office/2006/metadata/properties" xmlns:ns1="http://schemas.microsoft.com/sharepoint/v3" xmlns:ns2="4795fd2d-ad88-4e8e-bba1-ad31fb483451" targetNamespace="http://schemas.microsoft.com/office/2006/metadata/properties" ma:root="true" ma:fieldsID="ce70ecfe62951ac4b78d024e6b363717" ns1:_="" ns2:_="">
    <xsd:import namespace="http://schemas.microsoft.com/sharepoint/v3"/>
    <xsd:import namespace="4795fd2d-ad88-4e8e-bba1-ad31fb48345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4795fd2d-ad88-4e8e-bba1-ad31fb483451" elementFormDefault="qualified">
    <xsd:import namespace="http://schemas.microsoft.com/office/2006/documentManagement/types"/>
    <xsd:element name="DocumentCategory" ma:index="10" nillable="true" ma:displayName="Document Category" ma:internalName="DocumentCategory" ma:readOnly="false">
      <xsd:simpleType>
        <xsd:restriction base="dms:Choice">
          <xsd:enumeration value="Accelerated Reader"/>
          <xsd:enumeration value="Supply Li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AB2641B-7D7B-425B-952D-55F0A453A101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4795fd2d-ad88-4e8e-bba1-ad31fb483451"/>
  </ds:schemaRefs>
</ds:datastoreItem>
</file>

<file path=customXml/itemProps2.xml><?xml version="1.0" encoding="utf-8"?>
<ds:datastoreItem xmlns:ds="http://schemas.openxmlformats.org/officeDocument/2006/customXml" ds:itemID="{E361D039-AFA2-4223-A503-BED1E3ED29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E6671F-902F-4908-996B-B26A331AE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95fd2d-ad88-4e8e-bba1-ad31fb48345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4603</TotalTime>
  <Words>787</Words>
  <Application>Microsoft Office PowerPoint</Application>
  <PresentationFormat>Letter Paper (8.5x11 in)</PresentationFormat>
  <Paragraphs>174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http://bit.ly/WHgJUR </vt:lpstr>
      <vt:lpstr>JMR 101</vt:lpstr>
      <vt:lpstr>The School</vt:lpstr>
      <vt:lpstr>The School</vt:lpstr>
      <vt:lpstr>The Word</vt:lpstr>
      <vt:lpstr>Keeping Informed about Your Child</vt:lpstr>
      <vt:lpstr>The Calvary</vt:lpstr>
      <vt:lpstr>The School</vt:lpstr>
      <vt:lpstr>The Rules</vt:lpstr>
      <vt:lpstr>The Rules  The Rules    </vt:lpstr>
      <vt:lpstr>The Rules </vt:lpstr>
      <vt:lpstr>PowerPoint Presentation</vt:lpstr>
      <vt:lpstr>The Rules</vt:lpstr>
      <vt:lpstr>The Rules</vt:lpstr>
      <vt:lpstr>BYOT Bring Your Own Technology</vt:lpstr>
      <vt:lpstr>Robinson Languages…</vt:lpstr>
      <vt:lpstr>The Funds</vt:lpstr>
      <vt:lpstr>The Activities</vt:lpstr>
      <vt:lpstr>Your Chance</vt:lpstr>
      <vt:lpstr>Register To Volunteer</vt:lpstr>
      <vt:lpstr>Breathe, Be Calm, Trust Us!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JMR 101</dc:title>
  <dc:creator>Deed</dc:creator>
  <cp:lastModifiedBy>Kelli D Isamat</cp:lastModifiedBy>
  <cp:revision>93</cp:revision>
  <dcterms:created xsi:type="dcterms:W3CDTF">2014-08-25T01:03:47Z</dcterms:created>
  <dcterms:modified xsi:type="dcterms:W3CDTF">2015-02-20T17:33:25Z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0x0101000FC6498AB283B344B51547C3D8CCD326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